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64" r:id="rId3"/>
    <p:sldId id="262" r:id="rId4"/>
    <p:sldId id="263" r:id="rId5"/>
    <p:sldId id="265" r:id="rId6"/>
    <p:sldId id="266" r:id="rId7"/>
    <p:sldId id="267" r:id="rId8"/>
    <p:sldId id="289" r:id="rId9"/>
    <p:sldId id="291" r:id="rId10"/>
    <p:sldId id="290" r:id="rId11"/>
    <p:sldId id="258" r:id="rId12"/>
    <p:sldId id="268" r:id="rId13"/>
    <p:sldId id="296" r:id="rId14"/>
    <p:sldId id="269" r:id="rId15"/>
    <p:sldId id="270" r:id="rId16"/>
    <p:sldId id="274" r:id="rId17"/>
    <p:sldId id="271" r:id="rId18"/>
    <p:sldId id="272" r:id="rId19"/>
    <p:sldId id="273" r:id="rId20"/>
    <p:sldId id="280" r:id="rId21"/>
    <p:sldId id="275" r:id="rId22"/>
    <p:sldId id="277" r:id="rId23"/>
    <p:sldId id="278" r:id="rId24"/>
    <p:sldId id="279" r:id="rId25"/>
    <p:sldId id="281" r:id="rId26"/>
    <p:sldId id="260" r:id="rId27"/>
    <p:sldId id="282" r:id="rId28"/>
    <p:sldId id="283" r:id="rId29"/>
    <p:sldId id="297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89" autoAdjust="0"/>
  </p:normalViewPr>
  <p:slideViewPr>
    <p:cSldViewPr snapToGrid="0">
      <p:cViewPr varScale="1">
        <p:scale>
          <a:sx n="104" d="100"/>
          <a:sy n="104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A4748-08F9-4880-86F3-5D32DC45FEAD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47D23-764C-4404-9D36-DEB150D4E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42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75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76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84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32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technique to reduce the images dimension is to add pooling layers: divide the images to rectangles, and either take the average value, or the maximum.</a:t>
            </a:r>
          </a:p>
          <a:p>
            <a:r>
              <a:rPr lang="en-US" dirty="0"/>
              <a:t>Note that max pooling is much more popular than the average.</a:t>
            </a:r>
          </a:p>
          <a:p>
            <a:r>
              <a:rPr lang="en-US" dirty="0"/>
              <a:t>In fact, average pooling is a convolution, with a uniform kernel, while max pooling introduces non-linearity.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92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28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will be extensively discussed in the TD4.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69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understand the general principle of convolutions, let’s look at addons.</a:t>
            </a:r>
          </a:p>
          <a:p>
            <a:r>
              <a:rPr lang="en-US" dirty="0"/>
              <a:t>First, we see that the output is smaller than the input (unless the kernel is 1x1); can we try to have an output image that is the same size as the input image?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99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Yes! By adding some padding. NB: we can add different type of padding: zeros; specific values; torus; reflection; edges…</a:t>
            </a:r>
          </a:p>
          <a:p>
            <a:r>
              <a:rPr lang="en-US" dirty="0"/>
              <a:t>This also enables us to better capture what is happening near the edges.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NB: this padding technique is not always used, as not much Is happening on the edges, and  we usually want to reduce the size of images.</a:t>
            </a:r>
          </a:p>
          <a:p>
            <a:r>
              <a:rPr lang="en-US" dirty="0"/>
              <a:t>Now, the images are usually very big, we would like to reduce their dimension,  how can we do that?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87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Striding manages to reduce the dimension</a:t>
            </a:r>
          </a:p>
          <a:p>
            <a:r>
              <a:rPr lang="en-US" dirty="0"/>
              <a:t>Can we try to produce better kernels?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88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Dilation enables us to have larger kernels without increasing the number of parameters.</a:t>
            </a:r>
          </a:p>
          <a:p>
            <a:r>
              <a:rPr lang="en-US" dirty="0"/>
              <a:t>NB: this dilation technique is not commonly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3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 Convolution enables us to have smaller kernels thus reducing the number of parameters.</a:t>
            </a:r>
          </a:p>
          <a:p>
            <a:r>
              <a:rPr lang="en-US" dirty="0"/>
              <a:t>NB: this grouping technique is not commonly used, as convolutions have few parameters (compared to dense, for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72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36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76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64BBF-E1F1-85FE-78FF-ED92B14BD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43323A-9938-6F4B-FF10-A205DA96D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177BA-0780-200D-26FE-E6F47B370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043F-6FEE-4056-8DBA-75E5011D4B03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2718A-B1AD-E994-FECA-4FBD21972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F7716-397C-43DB-4C75-6E214A0F7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1EA58-A382-497F-B442-4A017EC057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806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4A08D-8C8F-D271-3909-FA85BC58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12FC30-5767-A586-F0C6-8937EECF7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EFF7A-4B8C-7F6D-0CF5-204B8A872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043F-6FEE-4056-8DBA-75E5011D4B03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FAFDB-1F91-9111-252C-597EE2443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EC0EA-72B5-D9A9-EB2A-DE8A36F5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1EA58-A382-497F-B442-4A017EC057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85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652B0-B865-3A83-B7A2-97F9583B9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20CA6F-C3BB-BF33-A239-47A9C9171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074B8-6199-3A5D-E935-467850D45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043F-6FEE-4056-8DBA-75E5011D4B03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8D398-9CF0-DFAF-C7B7-EE8AF0824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F6D85-AA8B-6C6B-115F-C572088C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1EA58-A382-497F-B442-4A017EC057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201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16CC-31BB-01B8-AC4F-0E881D266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D7C28-0662-43BA-5028-C4B201889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9A2AD-CA7A-E5F5-0562-C77FC9582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043F-6FEE-4056-8DBA-75E5011D4B03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2DE11-440A-C501-5A91-0B22C9D7C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66637-F0E8-220A-A618-9CD7D7371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1EA58-A382-497F-B442-4A017EC057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201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D318D-2D94-969A-3EA0-0AC87390D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44D39-2934-936E-0956-4C0CB3101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5A738-9F21-1E6C-BD9D-D9A30E32E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043F-6FEE-4056-8DBA-75E5011D4B03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F8919-DE46-D53F-6840-2F5DA08B8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010D3-CCC4-85F9-BB49-8FF166B75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1EA58-A382-497F-B442-4A017EC057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791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3E267-7F87-0206-A65D-65635E987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324FF-9757-7022-B89B-AD0008D60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FF9452-83FF-5F01-35DE-DEEB625BD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40FA26-3955-5C74-7DAA-7ED1DE7B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043F-6FEE-4056-8DBA-75E5011D4B03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230DFF-E613-8016-2546-2B93291E6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E353-0257-4123-9142-2D9073FD6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1EA58-A382-497F-B442-4A017EC057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931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0D785-523D-3C93-BFF0-A927979D3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D3555-4B15-008D-9563-499CA7F66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9D70E3-B455-B097-2B18-9416118F4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83B1B-D517-8583-E661-DE4DBB6C21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4D7E25-1F6B-9255-7EC6-EC96BD3D4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726B42-3845-E889-2638-9CF54F05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043F-6FEE-4056-8DBA-75E5011D4B03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80B7A9-AB76-9839-2AD0-789AF74BF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1F5C82-EDF9-ED50-3F5C-F47EA0E7A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1EA58-A382-497F-B442-4A017EC057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301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F09E3-8490-0AC8-63DA-4570A1DEC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91ADE-33EB-BEC9-664C-AC25941E4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043F-6FEE-4056-8DBA-75E5011D4B03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39E15-F370-9E50-505F-5326579B5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372F8-B84A-773B-6E96-50088859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1EA58-A382-497F-B442-4A017EC057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775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2AC12F-37B4-07E0-CA1D-24E8CD0FF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043F-6FEE-4056-8DBA-75E5011D4B03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76C9CD-9044-52D0-D676-33B53D0D4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3F0CD-6C51-E3C9-F9C7-A9C023873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1EA58-A382-497F-B442-4A017EC057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734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577F2-2395-7246-FAAF-26E2A5404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A68A-BB78-0D13-7B45-9357004E2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5378A-8DEC-584E-60B7-77724F4F2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246B0-F9AC-5442-E2A7-4A0130ABC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043F-6FEE-4056-8DBA-75E5011D4B03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6D534-BA72-8E80-4067-4A868D627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FC472-9538-6D8B-970A-D2656E7B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1EA58-A382-497F-B442-4A017EC057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850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D92E-13C6-5399-59BD-C796A4D7D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5F6EEA-5624-26BD-259A-B9C40DB3B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C1E26F-F798-41EF-91FE-6C061784F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77171-9EAA-A7C7-0B1B-67B96E6C3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043F-6FEE-4056-8DBA-75E5011D4B03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77E6E-D201-21E1-6AE5-8CE2B1300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C6AF2-A32E-8F45-EC33-9F993F8D2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1EA58-A382-497F-B442-4A017EC057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17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64DD16-63E8-3ED8-A7B4-24D61A0EE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5A1E3-8067-44ED-955A-71091FD42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EBC68-A2DE-374D-4342-50DD6682E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0043F-6FEE-4056-8DBA-75E5011D4B03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EA9BB-6695-B529-114A-9A33329D1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E68DB-B37D-A428-2C20-EE3FA521A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1EA58-A382-497F-B442-4A017EC05739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CB5E5-486E-2DC3-61BD-EC96AC9938C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6843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comprehensive-guide-to-convolutional-neural-networks-the-eli5-way-3bd2b1164a53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vdumoulin/conv_arithmetic/blob/master/README.m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4A0A2-C176-FB16-D910-3F43F50B9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Layers Types</a:t>
            </a:r>
            <a:endParaRPr lang="en-US" sz="60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A1A83F-9FEE-6699-0C1A-127ABB21B2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Lecture 4/10</a:t>
            </a:r>
          </a:p>
        </p:txBody>
      </p:sp>
    </p:spTree>
    <p:extLst>
      <p:ext uri="{BB962C8B-B14F-4D97-AF65-F5344CB8AC3E}">
        <p14:creationId xmlns:p14="http://schemas.microsoft.com/office/powerpoint/2010/main" val="3667752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60320-4690-2DB1-6243-2DF841AC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 deep networks are better?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6978F21-BE81-6EC5-6B80-FCB39C28D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143013" y="2042930"/>
            <a:ext cx="6048987" cy="427684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1E9FD03-B201-7307-FB1D-5DFD34604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504707"/>
            <a:ext cx="3784963" cy="5353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CFDF03-A0A9-C2AE-EDA7-A0826A8C8F69}"/>
              </a:ext>
            </a:extLst>
          </p:cNvPr>
          <p:cNvSpPr txBox="1"/>
          <p:nvPr/>
        </p:nvSpPr>
        <p:spPr>
          <a:xfrm>
            <a:off x="4004840" y="2857913"/>
            <a:ext cx="12442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&lt;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3937C4-A928-76F5-24CD-8C3ADF74E144}"/>
              </a:ext>
            </a:extLst>
          </p:cNvPr>
          <p:cNvSpPr txBox="1"/>
          <p:nvPr/>
        </p:nvSpPr>
        <p:spPr>
          <a:xfrm>
            <a:off x="4320631" y="2732521"/>
            <a:ext cx="61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en-US" sz="16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046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C877-FCC4-8B10-50C2-924FFD68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pic>
        <p:nvPicPr>
          <p:cNvPr id="7" name="Content Placeholder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E3663BC4-474B-BC4A-F6F9-169B39248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7981"/>
            <a:ext cx="10515600" cy="354662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110AF0-E3A4-4C57-0020-1FAE7C1DC7B0}"/>
              </a:ext>
            </a:extLst>
          </p:cNvPr>
          <p:cNvSpPr txBox="1"/>
          <p:nvPr/>
        </p:nvSpPr>
        <p:spPr>
          <a:xfrm>
            <a:off x="0" y="6211669"/>
            <a:ext cx="11514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 for this section: “</a:t>
            </a:r>
            <a:r>
              <a:rPr lang="en-US" b="1" dirty="0"/>
              <a:t>A Comprehensive Guide to Convolutional Neural Networks</a:t>
            </a:r>
            <a:r>
              <a:rPr lang="en-US" dirty="0"/>
              <a:t>“</a:t>
            </a:r>
          </a:p>
          <a:p>
            <a:r>
              <a:rPr lang="en-US" dirty="0">
                <a:hlinkClick r:id="rId3"/>
              </a:rPr>
              <a:t>https://towardsdatascience.com/a-comprehensive-guide-to-convolutional-neural-networks-the-eli5-way-3bd2b1164a53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3564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98E56-9D12-BDBD-1B31-D67024B6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with dense layers?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77D1B06-6218-DA0F-0EAE-78A99E986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3" y="1825625"/>
            <a:ext cx="5268713" cy="4351338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6211A17-5C57-8254-ABCE-7B1AE1B84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318" y="1825624"/>
            <a:ext cx="5983089" cy="435133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DA56396-BF6C-2DD3-443B-1B47AE49C94B}"/>
              </a:ext>
            </a:extLst>
          </p:cNvPr>
          <p:cNvCxnSpPr/>
          <p:nvPr/>
        </p:nvCxnSpPr>
        <p:spPr>
          <a:xfrm>
            <a:off x="5397876" y="1534160"/>
            <a:ext cx="0" cy="504952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622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4BA5C-8F03-B519-3100-DEBC4E115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Wally?</a:t>
            </a:r>
          </a:p>
        </p:txBody>
      </p:sp>
      <p:pic>
        <p:nvPicPr>
          <p:cNvPr id="4" name="Picture 3" descr="A large group of people&#10;&#10;Description automatically generated">
            <a:extLst>
              <a:ext uri="{FF2B5EF4-FFF2-40B4-BE49-F238E27FC236}">
                <a16:creationId xmlns:a16="http://schemas.microsoft.com/office/drawing/2014/main" id="{5A7232E6-36DA-A35A-AF6F-2544C26E0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343" y="1690688"/>
            <a:ext cx="5167314" cy="5167312"/>
          </a:xfrm>
          <a:prstGeom prst="rect">
            <a:avLst/>
          </a:prstGeom>
        </p:spPr>
      </p:pic>
      <p:pic>
        <p:nvPicPr>
          <p:cNvPr id="6" name="Picture 5" descr="Cartoon of a person walking with a cane&#10;&#10;Description automatically generated">
            <a:extLst>
              <a:ext uri="{FF2B5EF4-FFF2-40B4-BE49-F238E27FC236}">
                <a16:creationId xmlns:a16="http://schemas.microsoft.com/office/drawing/2014/main" id="{265A4DBF-5DD6-6B6B-AF7D-4DBB7C75E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428" y="1657016"/>
            <a:ext cx="1551407" cy="3501060"/>
          </a:xfrm>
          <a:prstGeom prst="rect">
            <a:avLst/>
          </a:prstGeom>
        </p:spPr>
      </p:pic>
      <p:pic>
        <p:nvPicPr>
          <p:cNvPr id="9" name="Picture 8" descr="Cartoon of a person walking with a cane&#10;&#10;Description automatically generated">
            <a:extLst>
              <a:ext uri="{FF2B5EF4-FFF2-40B4-BE49-F238E27FC236}">
                <a16:creationId xmlns:a16="http://schemas.microsoft.com/office/drawing/2014/main" id="{9C88A18F-DBEE-4DDA-D4E6-9E98B76B7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428" y="2645307"/>
            <a:ext cx="1551407" cy="3501060"/>
          </a:xfrm>
          <a:prstGeom prst="rect">
            <a:avLst/>
          </a:prstGeom>
        </p:spPr>
      </p:pic>
      <p:pic>
        <p:nvPicPr>
          <p:cNvPr id="10" name="Picture 9" descr="Cartoon of a person walking with a cane&#10;&#10;Description automatically generated">
            <a:extLst>
              <a:ext uri="{FF2B5EF4-FFF2-40B4-BE49-F238E27FC236}">
                <a16:creationId xmlns:a16="http://schemas.microsoft.com/office/drawing/2014/main" id="{BE08B5A3-3526-5A9F-845B-106F615E2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428" y="3633598"/>
            <a:ext cx="1551407" cy="35010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0FF34F-69C4-EF1C-969E-83509BEA628B}"/>
              </a:ext>
            </a:extLst>
          </p:cNvPr>
          <p:cNvSpPr txBox="1"/>
          <p:nvPr/>
        </p:nvSpPr>
        <p:spPr>
          <a:xfrm rot="20164318">
            <a:off x="7906328" y="4415672"/>
            <a:ext cx="1808829" cy="769441"/>
          </a:xfrm>
          <a:prstGeom prst="rect">
            <a:avLst/>
          </a:prstGeom>
          <a:solidFill>
            <a:schemeClr val="bg1">
              <a:alpha val="75000"/>
            </a:schemeClr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Found!</a:t>
            </a:r>
          </a:p>
        </p:txBody>
      </p:sp>
    </p:spTree>
    <p:extLst>
      <p:ext uri="{BB962C8B-B14F-4D97-AF65-F5344CB8AC3E}">
        <p14:creationId xmlns:p14="http://schemas.microsoft.com/office/powerpoint/2010/main" val="32677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7.40741E-7 L 0.2931 0.00324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48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0.2931 0.0032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48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0.24805 0.00024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8BE8C-A721-B74D-3006-F67AD9484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convolution?</a:t>
            </a:r>
          </a:p>
        </p:txBody>
      </p:sp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D6B23995-AF73-C360-56EA-0281A0ABA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853" y="1509713"/>
            <a:ext cx="6825894" cy="4983162"/>
          </a:xfr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1B69939-B5EF-8029-2542-71190747CB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279857"/>
              </p:ext>
            </p:extLst>
          </p:nvPr>
        </p:nvGraphicFramePr>
        <p:xfrm>
          <a:off x="1911810" y="2761615"/>
          <a:ext cx="1784697" cy="1861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899">
                  <a:extLst>
                    <a:ext uri="{9D8B030D-6E8A-4147-A177-3AD203B41FA5}">
                      <a16:colId xmlns:a16="http://schemas.microsoft.com/office/drawing/2014/main" val="3444401050"/>
                    </a:ext>
                  </a:extLst>
                </a:gridCol>
                <a:gridCol w="594899">
                  <a:extLst>
                    <a:ext uri="{9D8B030D-6E8A-4147-A177-3AD203B41FA5}">
                      <a16:colId xmlns:a16="http://schemas.microsoft.com/office/drawing/2014/main" val="955021344"/>
                    </a:ext>
                  </a:extLst>
                </a:gridCol>
                <a:gridCol w="594899">
                  <a:extLst>
                    <a:ext uri="{9D8B030D-6E8A-4147-A177-3AD203B41FA5}">
                      <a16:colId xmlns:a16="http://schemas.microsoft.com/office/drawing/2014/main" val="562493384"/>
                    </a:ext>
                  </a:extLst>
                </a:gridCol>
              </a:tblGrid>
              <a:tr h="620395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152974" marR="152974" marT="76487" marB="76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marL="152974" marR="152974" marT="76487" marB="76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152974" marR="152974" marT="76487" marB="76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288027"/>
                  </a:ext>
                </a:extLst>
              </a:tr>
              <a:tr h="620395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marL="152974" marR="152974" marT="76487" marB="76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152974" marR="152974" marT="76487" marB="76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marL="152974" marR="152974" marT="76487" marB="76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531531"/>
                  </a:ext>
                </a:extLst>
              </a:tr>
              <a:tr h="620395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152974" marR="152974" marT="76487" marB="76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marL="152974" marR="152974" marT="76487" marB="76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152974" marR="152974" marT="76487" marB="76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19915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FF052F6-DC23-D053-A126-89085658566D}"/>
              </a:ext>
            </a:extLst>
          </p:cNvPr>
          <p:cNvSpPr txBox="1"/>
          <p:nvPr/>
        </p:nvSpPr>
        <p:spPr>
          <a:xfrm>
            <a:off x="2172350" y="4876800"/>
            <a:ext cx="1263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“Kernel”</a:t>
            </a:r>
          </a:p>
        </p:txBody>
      </p:sp>
    </p:spTree>
    <p:extLst>
      <p:ext uri="{BB962C8B-B14F-4D97-AF65-F5344CB8AC3E}">
        <p14:creationId xmlns:p14="http://schemas.microsoft.com/office/powerpoint/2010/main" val="4116401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F7210-EBD1-B3B0-559F-4D169A9D6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image is RGB?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F2A7F37-9AF8-A9D3-A10E-A866655EB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64" y="1825625"/>
            <a:ext cx="3063792" cy="4351338"/>
          </a:xfrm>
        </p:spPr>
      </p:pic>
      <p:pic>
        <p:nvPicPr>
          <p:cNvPr id="7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5346C863-616C-F451-094F-F19956EDD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196" y="1690688"/>
            <a:ext cx="7985279" cy="44862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E894D3-F8CD-32A1-8355-6CEABE54DA73}"/>
              </a:ext>
            </a:extLst>
          </p:cNvPr>
          <p:cNvCxnSpPr/>
          <p:nvPr/>
        </p:nvCxnSpPr>
        <p:spPr>
          <a:xfrm>
            <a:off x="3660516" y="1534160"/>
            <a:ext cx="0" cy="504952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538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361E-6177-BFF2-2081-85EAB8C45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 Convolution</a:t>
            </a:r>
          </a:p>
        </p:txBody>
      </p:sp>
      <p:pic>
        <p:nvPicPr>
          <p:cNvPr id="4" name="Picture 3" descr="A picture containing businesscard&#10;&#10;Description automatically generated">
            <a:extLst>
              <a:ext uri="{FF2B5EF4-FFF2-40B4-BE49-F238E27FC236}">
                <a16:creationId xmlns:a16="http://schemas.microsoft.com/office/drawing/2014/main" id="{4E4ED7A5-A217-EEE7-683E-85AF14052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562" y="1997025"/>
            <a:ext cx="3946875" cy="4189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51904B-2969-FBA6-9659-DB331A370135}"/>
              </a:ext>
            </a:extLst>
          </p:cNvPr>
          <p:cNvSpPr txBox="1"/>
          <p:nvPr/>
        </p:nvSpPr>
        <p:spPr>
          <a:xfrm>
            <a:off x="838200" y="6492875"/>
            <a:ext cx="1049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Animations credits for this section: </a:t>
            </a:r>
            <a:r>
              <a:rPr lang="en-US" dirty="0">
                <a:hlinkClick r:id="rId4"/>
              </a:rPr>
              <a:t>https://github.com/vdumoulin/conv_arithmetic/blob/master/README.md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4810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11F70D-CF62-CFA6-9C6D-545A68F56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  <p:pic>
        <p:nvPicPr>
          <p:cNvPr id="12" name="Content Placeholder 11" descr="Shape&#10;&#10;Description automatically generated">
            <a:extLst>
              <a:ext uri="{FF2B5EF4-FFF2-40B4-BE49-F238E27FC236}">
                <a16:creationId xmlns:a16="http://schemas.microsoft.com/office/drawing/2014/main" id="{5A81BF17-E37C-B5CB-2A04-87966CAFA2F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041" y="1690688"/>
            <a:ext cx="4224641" cy="4802187"/>
          </a:xfr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0E5926-C89F-4A97-7F84-54213108446C}"/>
              </a:ext>
            </a:extLst>
          </p:cNvPr>
          <p:cNvCxnSpPr>
            <a:cxnSpLocks/>
          </p:cNvCxnSpPr>
          <p:nvPr/>
        </p:nvCxnSpPr>
        <p:spPr>
          <a:xfrm>
            <a:off x="4309041" y="3455670"/>
            <a:ext cx="1136329" cy="102804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C705306-FD60-98EA-4088-99B7E1CF568D}"/>
              </a:ext>
            </a:extLst>
          </p:cNvPr>
          <p:cNvSpPr txBox="1"/>
          <p:nvPr/>
        </p:nvSpPr>
        <p:spPr>
          <a:xfrm>
            <a:off x="2793228" y="2870895"/>
            <a:ext cx="1823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425830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11F70D-CF62-CFA6-9C6D-545A68F56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Striding</a:t>
            </a:r>
          </a:p>
        </p:txBody>
      </p:sp>
      <p:pic>
        <p:nvPicPr>
          <p:cNvPr id="8" name="Content Placeholder 7" descr="A picture containing businesscard&#10;&#10;Description automatically generated">
            <a:extLst>
              <a:ext uri="{FF2B5EF4-FFF2-40B4-BE49-F238E27FC236}">
                <a16:creationId xmlns:a16="http://schemas.microsoft.com/office/drawing/2014/main" id="{35645857-1A77-7F31-04AE-3D4319AB6C2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808" y="2035818"/>
            <a:ext cx="4550384" cy="4457057"/>
          </a:xfr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9CA3E3-8D0F-A4F5-80C1-3290AD5727B7}"/>
              </a:ext>
            </a:extLst>
          </p:cNvPr>
          <p:cNvCxnSpPr>
            <a:cxnSpLocks/>
          </p:cNvCxnSpPr>
          <p:nvPr/>
        </p:nvCxnSpPr>
        <p:spPr>
          <a:xfrm flipV="1">
            <a:off x="5310822" y="4336866"/>
            <a:ext cx="914400" cy="43973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B48D519-C45A-FE01-05AD-E95D8526E106}"/>
              </a:ext>
            </a:extLst>
          </p:cNvPr>
          <p:cNvCxnSpPr>
            <a:cxnSpLocks/>
          </p:cNvCxnSpPr>
          <p:nvPr/>
        </p:nvCxnSpPr>
        <p:spPr>
          <a:xfrm>
            <a:off x="5368814" y="4845128"/>
            <a:ext cx="532765" cy="4747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50B949F-1E43-ADDF-1307-61D12EBA1FC0}"/>
              </a:ext>
            </a:extLst>
          </p:cNvPr>
          <p:cNvSpPr txBox="1"/>
          <p:nvPr/>
        </p:nvSpPr>
        <p:spPr>
          <a:xfrm>
            <a:off x="2265543" y="4264346"/>
            <a:ext cx="1624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Striding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20A396C-A258-2C16-2256-A2DAB4457D80}"/>
              </a:ext>
            </a:extLst>
          </p:cNvPr>
          <p:cNvCxnSpPr>
            <a:cxnSpLocks/>
          </p:cNvCxnSpPr>
          <p:nvPr/>
        </p:nvCxnSpPr>
        <p:spPr>
          <a:xfrm flipV="1">
            <a:off x="5936118" y="4880136"/>
            <a:ext cx="914400" cy="43973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1A6907-DB81-7771-6171-42FA09C52319}"/>
              </a:ext>
            </a:extLst>
          </p:cNvPr>
          <p:cNvCxnSpPr>
            <a:cxnSpLocks/>
          </p:cNvCxnSpPr>
          <p:nvPr/>
        </p:nvCxnSpPr>
        <p:spPr>
          <a:xfrm>
            <a:off x="6317753" y="4370386"/>
            <a:ext cx="532765" cy="4747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02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4E105-B120-27A0-F63C-880A5DA0C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Dilation</a:t>
            </a:r>
          </a:p>
        </p:txBody>
      </p:sp>
      <p:pic>
        <p:nvPicPr>
          <p:cNvPr id="4" name="Picture 3" descr="A picture containing businesscard, envelope&#10;&#10;Description automatically generated">
            <a:extLst>
              <a:ext uri="{FF2B5EF4-FFF2-40B4-BE49-F238E27FC236}">
                <a16:creationId xmlns:a16="http://schemas.microsoft.com/office/drawing/2014/main" id="{867E87EB-9BD6-1A3A-F664-E48FB83BB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77" y="1614487"/>
            <a:ext cx="5057646" cy="4878388"/>
          </a:xfrm>
          <a:prstGeom prst="rect">
            <a:avLst/>
          </a:prstGeom>
        </p:spPr>
      </p:pic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55979FEF-9B3E-7936-E54F-A2B657F85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627815"/>
              </p:ext>
            </p:extLst>
          </p:nvPr>
        </p:nvGraphicFramePr>
        <p:xfrm>
          <a:off x="1043710" y="1777768"/>
          <a:ext cx="1213353" cy="1265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451">
                  <a:extLst>
                    <a:ext uri="{9D8B030D-6E8A-4147-A177-3AD203B41FA5}">
                      <a16:colId xmlns:a16="http://schemas.microsoft.com/office/drawing/2014/main" val="3444401050"/>
                    </a:ext>
                  </a:extLst>
                </a:gridCol>
                <a:gridCol w="404451">
                  <a:extLst>
                    <a:ext uri="{9D8B030D-6E8A-4147-A177-3AD203B41FA5}">
                      <a16:colId xmlns:a16="http://schemas.microsoft.com/office/drawing/2014/main" val="955021344"/>
                    </a:ext>
                  </a:extLst>
                </a:gridCol>
                <a:gridCol w="404451">
                  <a:extLst>
                    <a:ext uri="{9D8B030D-6E8A-4147-A177-3AD203B41FA5}">
                      <a16:colId xmlns:a16="http://schemas.microsoft.com/office/drawing/2014/main" val="562493384"/>
                    </a:ext>
                  </a:extLst>
                </a:gridCol>
              </a:tblGrid>
              <a:tr h="42178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104002" marR="104002" marT="52001" marB="5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marL="104002" marR="104002" marT="52001" marB="5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104002" marR="104002" marT="52001" marB="5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288027"/>
                  </a:ext>
                </a:extLst>
              </a:tr>
              <a:tr h="42178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marL="104002" marR="104002" marT="52001" marB="5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104002" marR="104002" marT="52001" marB="5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marL="104002" marR="104002" marT="52001" marB="5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531531"/>
                  </a:ext>
                </a:extLst>
              </a:tr>
              <a:tr h="42178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104002" marR="104002" marT="52001" marB="5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marL="104002" marR="104002" marT="52001" marB="5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104002" marR="104002" marT="52001" marB="5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199157"/>
                  </a:ext>
                </a:extLst>
              </a:tr>
            </a:tbl>
          </a:graphicData>
        </a:graphic>
      </p:graphicFrame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193A0F58-38AC-3195-6C47-413F91866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93226"/>
              </p:ext>
            </p:extLst>
          </p:nvPr>
        </p:nvGraphicFramePr>
        <p:xfrm>
          <a:off x="559793" y="4381515"/>
          <a:ext cx="2181185" cy="211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237">
                  <a:extLst>
                    <a:ext uri="{9D8B030D-6E8A-4147-A177-3AD203B41FA5}">
                      <a16:colId xmlns:a16="http://schemas.microsoft.com/office/drawing/2014/main" val="3023780635"/>
                    </a:ext>
                  </a:extLst>
                </a:gridCol>
                <a:gridCol w="436237">
                  <a:extLst>
                    <a:ext uri="{9D8B030D-6E8A-4147-A177-3AD203B41FA5}">
                      <a16:colId xmlns:a16="http://schemas.microsoft.com/office/drawing/2014/main" val="2153506369"/>
                    </a:ext>
                  </a:extLst>
                </a:gridCol>
                <a:gridCol w="436237">
                  <a:extLst>
                    <a:ext uri="{9D8B030D-6E8A-4147-A177-3AD203B41FA5}">
                      <a16:colId xmlns:a16="http://schemas.microsoft.com/office/drawing/2014/main" val="3872066670"/>
                    </a:ext>
                  </a:extLst>
                </a:gridCol>
                <a:gridCol w="436237">
                  <a:extLst>
                    <a:ext uri="{9D8B030D-6E8A-4147-A177-3AD203B41FA5}">
                      <a16:colId xmlns:a16="http://schemas.microsoft.com/office/drawing/2014/main" val="2002218314"/>
                    </a:ext>
                  </a:extLst>
                </a:gridCol>
                <a:gridCol w="436237">
                  <a:extLst>
                    <a:ext uri="{9D8B030D-6E8A-4147-A177-3AD203B41FA5}">
                      <a16:colId xmlns:a16="http://schemas.microsoft.com/office/drawing/2014/main" val="364554277"/>
                    </a:ext>
                  </a:extLst>
                </a:gridCol>
              </a:tblGrid>
              <a:tr h="42227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426826"/>
                  </a:ext>
                </a:extLst>
              </a:tr>
              <a:tr h="422272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389192"/>
                  </a:ext>
                </a:extLst>
              </a:tr>
              <a:tr h="42227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709669"/>
                  </a:ext>
                </a:extLst>
              </a:tr>
              <a:tr h="422272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851017"/>
                  </a:ext>
                </a:extLst>
              </a:tr>
              <a:tr h="42227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4970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7B8F329-2103-B0EA-D06B-27BC82247DF2}"/>
              </a:ext>
            </a:extLst>
          </p:cNvPr>
          <p:cNvSpPr txBox="1"/>
          <p:nvPr/>
        </p:nvSpPr>
        <p:spPr>
          <a:xfrm>
            <a:off x="2390375" y="3419932"/>
            <a:ext cx="1527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Dilation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AA6DCE-CF1C-6194-D421-62F250DB6EB7}"/>
              </a:ext>
            </a:extLst>
          </p:cNvPr>
          <p:cNvSpPr/>
          <p:nvPr/>
        </p:nvSpPr>
        <p:spPr>
          <a:xfrm>
            <a:off x="2016366" y="3093073"/>
            <a:ext cx="372645" cy="1238491"/>
          </a:xfrm>
          <a:custGeom>
            <a:avLst/>
            <a:gdLst>
              <a:gd name="connsiteX0" fmla="*/ 0 w 372645"/>
              <a:gd name="connsiteY0" fmla="*/ 0 h 1238491"/>
              <a:gd name="connsiteX1" fmla="*/ 370390 w 372645"/>
              <a:gd name="connsiteY1" fmla="*/ 555585 h 1238491"/>
              <a:gd name="connsiteX2" fmla="*/ 127322 w 372645"/>
              <a:gd name="connsiteY2" fmla="*/ 1238491 h 123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645" h="1238491">
                <a:moveTo>
                  <a:pt x="0" y="0"/>
                </a:moveTo>
                <a:cubicBezTo>
                  <a:pt x="174585" y="174585"/>
                  <a:pt x="349170" y="349170"/>
                  <a:pt x="370390" y="555585"/>
                </a:cubicBezTo>
                <a:cubicBezTo>
                  <a:pt x="391610" y="762000"/>
                  <a:pt x="259466" y="1000245"/>
                  <a:pt x="127322" y="1238491"/>
                </a:cubicBezTo>
              </a:path>
            </a:pathLst>
          </a:custGeom>
          <a:noFill/>
          <a:ln w="5715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16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51AC4214-6FCC-0FCC-A079-2268C72A7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0458" y="1401763"/>
            <a:ext cx="5731083" cy="477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535A4-D8A7-EBBA-1095-BF26A087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Preceptrons</a:t>
            </a:r>
          </a:p>
        </p:txBody>
      </p:sp>
    </p:spTree>
    <p:extLst>
      <p:ext uri="{BB962C8B-B14F-4D97-AF65-F5344CB8AC3E}">
        <p14:creationId xmlns:p14="http://schemas.microsoft.com/office/powerpoint/2010/main" val="2124096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DE1E-AF8B-9476-B6CD-5B398B08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convolution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E1D5053-C403-2697-DEEF-FD17532D2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958" y="1848153"/>
            <a:ext cx="9146084" cy="4306281"/>
          </a:xfrm>
        </p:spPr>
      </p:pic>
    </p:spTree>
    <p:extLst>
      <p:ext uri="{BB962C8B-B14F-4D97-AF65-F5344CB8AC3E}">
        <p14:creationId xmlns:p14="http://schemas.microsoft.com/office/powerpoint/2010/main" val="496462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A092-8276-1750-487C-FD6B2148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output formula: plain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dirty="0"/>
                  <a:t>Kernel: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 algn="ctr">
                  <a:buNone/>
                </a:pPr>
                <a:r>
                  <a:rPr lang="en-US" dirty="0"/>
                  <a:t>Input image: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ker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∗ 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1≤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t="-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101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A092-8276-1750-487C-FD6B2148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output formula: 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dirty="0"/>
                  <a:t>Kernel: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 algn="ctr">
                  <a:buNone/>
                </a:pPr>
                <a:r>
                  <a:rPr lang="en-US" dirty="0"/>
                  <a:t>Input image: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 algn="ctr">
                  <a:buNone/>
                </a:pPr>
                <a:r>
                  <a:rPr lang="en-US" dirty="0"/>
                  <a:t>Padding: 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ker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∗ 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1≤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783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A092-8276-1750-487C-FD6B2148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output formula: striding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 algn="ctr">
                  <a:buNone/>
                </a:pPr>
                <a:r>
                  <a:rPr lang="en-US" dirty="0"/>
                  <a:t>Kernel: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 algn="ctr">
                  <a:buNone/>
                </a:pPr>
                <a:r>
                  <a:rPr lang="en-US" dirty="0"/>
                  <a:t>Input image: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 algn="ctr">
                  <a:buNone/>
                </a:pPr>
                <a:r>
                  <a:rPr lang="en-US" dirty="0"/>
                  <a:t>Padding: 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Striding: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ker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∗ 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1≤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025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A092-8276-1750-487C-FD6B2148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Convolution output formula: dilation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4"/>
                <a:ext cx="10515600" cy="5532436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ctr">
                  <a:buNone/>
                </a:pPr>
                <a:r>
                  <a:rPr lang="en-US" dirty="0"/>
                  <a:t>Kernel: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Input image: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Padding: 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Striding:	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Dilation: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ker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∗ 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1≤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4"/>
                <a:ext cx="10515600" cy="5532436"/>
              </a:xfrm>
              <a:blipFill>
                <a:blip r:embed="rId3"/>
                <a:stretch>
                  <a:fillRect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0637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A092-8276-1750-487C-FD6B2148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Convolution output formula: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4"/>
                <a:ext cx="10515600" cy="5532436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ctr">
                  <a:buNone/>
                </a:pPr>
                <a:r>
                  <a:rPr lang="en-US" dirty="0"/>
                  <a:t>Kernel: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Input image: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Padding: 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Striding:	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Dilation: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Bias:		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ker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∗ 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1≤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4"/>
                <a:ext cx="10515600" cy="5532436"/>
              </a:xfrm>
              <a:blipFill>
                <a:blip r:embed="rId3"/>
                <a:stretch>
                  <a:fillRect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989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64117-189B-1877-CA45-9F7123D63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9CE90F7-8855-D8CF-3866-C9E757FF0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4447" y="2234160"/>
            <a:ext cx="3591426" cy="3534268"/>
          </a:xfr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EA3EA03-ADCB-F00C-68DE-D034BFD97534}"/>
              </a:ext>
            </a:extLst>
          </p:cNvPr>
          <p:cNvGrpSpPr/>
          <p:nvPr/>
        </p:nvGrpSpPr>
        <p:grpSpPr>
          <a:xfrm>
            <a:off x="5615873" y="1690688"/>
            <a:ext cx="6175980" cy="2017712"/>
            <a:chOff x="5615873" y="1690688"/>
            <a:chExt cx="6175980" cy="201771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A804472-FEA4-B489-AB97-65BDB3459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39490" y="1690688"/>
              <a:ext cx="1895740" cy="1848108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DF20C32-ABE7-C7BC-EEAE-D93230E4EC74}"/>
                </a:ext>
              </a:extLst>
            </p:cNvPr>
            <p:cNvCxnSpPr>
              <a:endCxn id="13" idx="1"/>
            </p:cNvCxnSpPr>
            <p:nvPr/>
          </p:nvCxnSpPr>
          <p:spPr>
            <a:xfrm flipV="1">
              <a:off x="5615873" y="2614742"/>
              <a:ext cx="1523617" cy="1093658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C8012E3-79F1-827E-B801-753A5DE7AA5E}"/>
                </a:ext>
              </a:extLst>
            </p:cNvPr>
            <p:cNvSpPr txBox="1"/>
            <p:nvPr/>
          </p:nvSpPr>
          <p:spPr>
            <a:xfrm>
              <a:off x="9207299" y="2353132"/>
              <a:ext cx="25845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Average pooling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3ABE77-D095-4157-B05C-4CCD9D3CE7B9}"/>
              </a:ext>
            </a:extLst>
          </p:cNvPr>
          <p:cNvGrpSpPr/>
          <p:nvPr/>
        </p:nvGrpSpPr>
        <p:grpSpPr>
          <a:xfrm>
            <a:off x="5615871" y="4328603"/>
            <a:ext cx="5627433" cy="2012026"/>
            <a:chOff x="5615871" y="4328603"/>
            <a:chExt cx="5627433" cy="201202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543E820-E920-5C04-2D3E-9760F2807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39488" y="4483777"/>
              <a:ext cx="1895739" cy="1856852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F950472-49C4-9ADD-7358-81B585D9A77F}"/>
                </a:ext>
              </a:extLst>
            </p:cNvPr>
            <p:cNvCxnSpPr>
              <a:cxnSpLocks/>
            </p:cNvCxnSpPr>
            <p:nvPr/>
          </p:nvCxnSpPr>
          <p:spPr>
            <a:xfrm>
              <a:off x="5615871" y="4328603"/>
              <a:ext cx="1523617" cy="1093658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4B4F44-6A1F-0B40-B8D1-634DF58DAFDD}"/>
                </a:ext>
              </a:extLst>
            </p:cNvPr>
            <p:cNvSpPr txBox="1"/>
            <p:nvPr/>
          </p:nvSpPr>
          <p:spPr>
            <a:xfrm>
              <a:off x="9207297" y="5150593"/>
              <a:ext cx="20360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Max pooling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51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A092-8276-1750-487C-FD6B2148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Max pooling output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4"/>
                <a:ext cx="10515600" cy="5532436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ctr">
                  <a:buNone/>
                </a:pPr>
                <a:r>
                  <a:rPr lang="en-US" dirty="0"/>
                  <a:t>Input image:	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Kernel: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Padding: 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Striding:	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Dilation: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1≤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4"/>
                <a:ext cx="10515600" cy="5532436"/>
              </a:xfrm>
              <a:blipFill>
                <a:blip r:embed="rId3"/>
                <a:stretch>
                  <a:fillRect t="-2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694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F1C5C-5441-2C27-6A40-3FB543624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dense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1C2C0-7D80-E069-2559-9E34202F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35" y="1845809"/>
            <a:ext cx="2191327" cy="22987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7D4409-5176-F675-2FF2-EB153BFEC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68" y="4299674"/>
            <a:ext cx="11697659" cy="14622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AF5F73-4F29-A33B-1470-60E06B85272E}"/>
              </a:ext>
            </a:extLst>
          </p:cNvPr>
          <p:cNvSpPr txBox="1"/>
          <p:nvPr/>
        </p:nvSpPr>
        <p:spPr>
          <a:xfrm>
            <a:off x="7836060" y="2035106"/>
            <a:ext cx="1992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Convolution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1E3757-166A-EABC-C6B4-BDC9C0ADB1EA}"/>
              </a:ext>
            </a:extLst>
          </p:cNvPr>
          <p:cNvSpPr/>
          <p:nvPr/>
        </p:nvSpPr>
        <p:spPr>
          <a:xfrm>
            <a:off x="5833641" y="1902901"/>
            <a:ext cx="2071868" cy="342588"/>
          </a:xfrm>
          <a:custGeom>
            <a:avLst/>
            <a:gdLst>
              <a:gd name="connsiteX0" fmla="*/ 2071868 w 2071868"/>
              <a:gd name="connsiteY0" fmla="*/ 342588 h 342588"/>
              <a:gd name="connsiteX1" fmla="*/ 1226916 w 2071868"/>
              <a:gd name="connsiteY1" fmla="*/ 30071 h 342588"/>
              <a:gd name="connsiteX2" fmla="*/ 0 w 2071868"/>
              <a:gd name="connsiteY2" fmla="*/ 30071 h 34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1868" h="342588">
                <a:moveTo>
                  <a:pt x="2071868" y="342588"/>
                </a:moveTo>
                <a:cubicBezTo>
                  <a:pt x="1822047" y="212372"/>
                  <a:pt x="1572227" y="82157"/>
                  <a:pt x="1226916" y="30071"/>
                </a:cubicBezTo>
                <a:cubicBezTo>
                  <a:pt x="881605" y="-22015"/>
                  <a:pt x="440802" y="4028"/>
                  <a:pt x="0" y="30071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54B59FB-A687-819F-99B3-C5881AF39E6B}"/>
              </a:ext>
            </a:extLst>
          </p:cNvPr>
          <p:cNvSpPr/>
          <p:nvPr/>
        </p:nvSpPr>
        <p:spPr>
          <a:xfrm rot="5400000" flipV="1">
            <a:off x="6694004" y="5491005"/>
            <a:ext cx="995316" cy="420151"/>
          </a:xfrm>
          <a:custGeom>
            <a:avLst/>
            <a:gdLst>
              <a:gd name="connsiteX0" fmla="*/ 2071868 w 2071868"/>
              <a:gd name="connsiteY0" fmla="*/ 342588 h 342588"/>
              <a:gd name="connsiteX1" fmla="*/ 1226916 w 2071868"/>
              <a:gd name="connsiteY1" fmla="*/ 30071 h 342588"/>
              <a:gd name="connsiteX2" fmla="*/ 0 w 2071868"/>
              <a:gd name="connsiteY2" fmla="*/ 30071 h 34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1868" h="342588">
                <a:moveTo>
                  <a:pt x="2071868" y="342588"/>
                </a:moveTo>
                <a:cubicBezTo>
                  <a:pt x="1822047" y="212372"/>
                  <a:pt x="1572227" y="82157"/>
                  <a:pt x="1226916" y="30071"/>
                </a:cubicBezTo>
                <a:cubicBezTo>
                  <a:pt x="881605" y="-22015"/>
                  <a:pt x="440802" y="4028"/>
                  <a:pt x="0" y="30071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42CD30-10A8-04B4-0395-A8FB80422B05}"/>
              </a:ext>
            </a:extLst>
          </p:cNvPr>
          <p:cNvSpPr txBox="1"/>
          <p:nvPr/>
        </p:nvSpPr>
        <p:spPr>
          <a:xfrm>
            <a:off x="7401738" y="5969655"/>
            <a:ext cx="2769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Dense equivalent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6EA8B9-B847-5C5C-27BA-D2BDCA62E56D}"/>
              </a:ext>
            </a:extLst>
          </p:cNvPr>
          <p:cNvCxnSpPr>
            <a:cxnSpLocks/>
          </p:cNvCxnSpPr>
          <p:nvPr/>
        </p:nvCxnSpPr>
        <p:spPr>
          <a:xfrm>
            <a:off x="351220" y="4254192"/>
            <a:ext cx="11489561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303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1BA05-7638-0136-E7AA-B527B0596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SoftMax Layer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54B02C-464B-306C-A1CD-B723CE122F0E}"/>
              </a:ext>
            </a:extLst>
          </p:cNvPr>
          <p:cNvGraphicFramePr>
            <a:graphicFrameLocks noGrp="1"/>
          </p:cNvGraphicFramePr>
          <p:nvPr/>
        </p:nvGraphicFramePr>
        <p:xfrm>
          <a:off x="1364960" y="1690688"/>
          <a:ext cx="753207" cy="460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207">
                  <a:extLst>
                    <a:ext uri="{9D8B030D-6E8A-4147-A177-3AD203B41FA5}">
                      <a16:colId xmlns:a16="http://schemas.microsoft.com/office/drawing/2014/main" val="722411162"/>
                    </a:ext>
                  </a:extLst>
                </a:gridCol>
              </a:tblGrid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004469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118035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3.2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595484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9.8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411660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1.7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485953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4.2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57815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F0C801-8190-FE66-08C7-9C86C7817D49}"/>
              </a:ext>
            </a:extLst>
          </p:cNvPr>
          <p:cNvGraphicFramePr>
            <a:graphicFrameLocks noGrp="1"/>
          </p:cNvGraphicFramePr>
          <p:nvPr/>
        </p:nvGraphicFramePr>
        <p:xfrm>
          <a:off x="5342793" y="1690688"/>
          <a:ext cx="1602017" cy="460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017">
                  <a:extLst>
                    <a:ext uri="{9D8B030D-6E8A-4147-A177-3AD203B41FA5}">
                      <a16:colId xmlns:a16="http://schemas.microsoft.com/office/drawing/2014/main" val="722411162"/>
                    </a:ext>
                  </a:extLst>
                </a:gridCol>
              </a:tblGrid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0.09345794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004469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0.02336449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118035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0.14953271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595484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0.45794393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411660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0.07943925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485953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0.19626168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578153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5EB76F-D4FB-BA6C-0B67-065A661FEA6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18167" y="3993032"/>
            <a:ext cx="3224626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4316D48-F6AA-F053-EA68-2821CFCD8EA6}"/>
              </a:ext>
            </a:extLst>
          </p:cNvPr>
          <p:cNvSpPr txBox="1"/>
          <p:nvPr/>
        </p:nvSpPr>
        <p:spPr>
          <a:xfrm>
            <a:off x="2334135" y="3013501"/>
            <a:ext cx="27926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Normalize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</a:rPr>
              <a:t>(divide by the norm)</a:t>
            </a:r>
          </a:p>
        </p:txBody>
      </p:sp>
    </p:spTree>
    <p:extLst>
      <p:ext uri="{BB962C8B-B14F-4D97-AF65-F5344CB8AC3E}">
        <p14:creationId xmlns:p14="http://schemas.microsoft.com/office/powerpoint/2010/main" val="394901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35A4-D8A7-EBBA-1095-BF26A087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</a:t>
            </a:r>
            <a:r>
              <a:rPr lang="fr-FR" dirty="0"/>
              <a:t>perceptron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463DC08-8BB9-9C81-614F-83DF2D85A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0457" y="1401763"/>
            <a:ext cx="5683329" cy="477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6C031C-3AC6-6B98-2988-8B3CA4D1C3A0}"/>
              </a:ext>
            </a:extLst>
          </p:cNvPr>
          <p:cNvSpPr txBox="1"/>
          <p:nvPr/>
        </p:nvSpPr>
        <p:spPr>
          <a:xfrm>
            <a:off x="838200" y="6204635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“any continuous function can be approximated by a 2 layers perceptron” (with ReLU activation)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58D40C-E0BD-ECB2-FD59-123F63DA568F}"/>
                  </a:ext>
                </a:extLst>
              </p:cNvPr>
              <p:cNvSpPr txBox="1"/>
              <p:nvPr/>
            </p:nvSpPr>
            <p:spPr>
              <a:xfrm>
                <a:off x="2862471" y="3462457"/>
                <a:ext cx="5480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58D40C-E0BD-ECB2-FD59-123F63DA5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471" y="3462457"/>
                <a:ext cx="54809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9CA6BF-6AA9-C621-DEC2-4BA49110C200}"/>
                  </a:ext>
                </a:extLst>
              </p:cNvPr>
              <p:cNvSpPr txBox="1"/>
              <p:nvPr/>
            </p:nvSpPr>
            <p:spPr>
              <a:xfrm>
                <a:off x="8910388" y="3462457"/>
                <a:ext cx="5548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9CA6BF-6AA9-C621-DEC2-4BA49110C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388" y="3462457"/>
                <a:ext cx="55483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3E37750-D938-BF38-592B-737723EB202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410570" y="3785623"/>
            <a:ext cx="549981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1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1BA05-7638-0136-E7AA-B527B0596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SoftMax Layer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54B02C-464B-306C-A1CD-B723CE122F0E}"/>
              </a:ext>
            </a:extLst>
          </p:cNvPr>
          <p:cNvGraphicFramePr>
            <a:graphicFrameLocks noGrp="1"/>
          </p:cNvGraphicFramePr>
          <p:nvPr/>
        </p:nvGraphicFramePr>
        <p:xfrm>
          <a:off x="1364960" y="1690688"/>
          <a:ext cx="753207" cy="460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207">
                  <a:extLst>
                    <a:ext uri="{9D8B030D-6E8A-4147-A177-3AD203B41FA5}">
                      <a16:colId xmlns:a16="http://schemas.microsoft.com/office/drawing/2014/main" val="722411162"/>
                    </a:ext>
                  </a:extLst>
                </a:gridCol>
              </a:tblGrid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004469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118035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3.2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595484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9.8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411660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1.7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485953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4.2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57815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F0C801-8190-FE66-08C7-9C86C7817D49}"/>
              </a:ext>
            </a:extLst>
          </p:cNvPr>
          <p:cNvGraphicFramePr>
            <a:graphicFrameLocks noGrp="1"/>
          </p:cNvGraphicFramePr>
          <p:nvPr/>
        </p:nvGraphicFramePr>
        <p:xfrm>
          <a:off x="5342793" y="1690688"/>
          <a:ext cx="1602017" cy="460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017">
                  <a:extLst>
                    <a:ext uri="{9D8B030D-6E8A-4147-A177-3AD203B41FA5}">
                      <a16:colId xmlns:a16="http://schemas.microsoft.com/office/drawing/2014/main" val="722411162"/>
                    </a:ext>
                  </a:extLst>
                </a:gridCol>
              </a:tblGrid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-0.11494253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004469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0.02873563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118035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0.18390805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595484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0.56321839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411660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0.09770115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485953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0.24137931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578153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5EB76F-D4FB-BA6C-0B67-065A661FEA6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18167" y="3993032"/>
            <a:ext cx="3224626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4316D48-F6AA-F053-EA68-2821CFCD8EA6}"/>
              </a:ext>
            </a:extLst>
          </p:cNvPr>
          <p:cNvSpPr txBox="1"/>
          <p:nvPr/>
        </p:nvSpPr>
        <p:spPr>
          <a:xfrm>
            <a:off x="2334135" y="3013501"/>
            <a:ext cx="27926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Normalize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</a:rPr>
              <a:t>(divide by the norm)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1F99B88-3F56-2973-4B4C-FEEAD72A8B76}"/>
              </a:ext>
            </a:extLst>
          </p:cNvPr>
          <p:cNvSpPr/>
          <p:nvPr/>
        </p:nvSpPr>
        <p:spPr>
          <a:xfrm>
            <a:off x="5458540" y="1805650"/>
            <a:ext cx="1393673" cy="55558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3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1BA05-7638-0136-E7AA-B527B0596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SoftMax Layer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54B02C-464B-306C-A1CD-B723CE122F0E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90688"/>
          <a:ext cx="753207" cy="460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207">
                  <a:extLst>
                    <a:ext uri="{9D8B030D-6E8A-4147-A177-3AD203B41FA5}">
                      <a16:colId xmlns:a16="http://schemas.microsoft.com/office/drawing/2014/main" val="722411162"/>
                    </a:ext>
                  </a:extLst>
                </a:gridCol>
              </a:tblGrid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004469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118035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3.2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595484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9.8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411660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1.7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485953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4.2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57815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F0C801-8190-FE66-08C7-9C86C7817D49}"/>
              </a:ext>
            </a:extLst>
          </p:cNvPr>
          <p:cNvGraphicFramePr>
            <a:graphicFrameLocks noGrp="1"/>
          </p:cNvGraphicFramePr>
          <p:nvPr/>
        </p:nvGraphicFramePr>
        <p:xfrm>
          <a:off x="4358099" y="1690688"/>
          <a:ext cx="2150774" cy="460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774">
                  <a:extLst>
                    <a:ext uri="{9D8B030D-6E8A-4147-A177-3AD203B41FA5}">
                      <a16:colId xmlns:a16="http://schemas.microsoft.com/office/drawing/2014/main" val="722411162"/>
                    </a:ext>
                  </a:extLst>
                </a:gridCol>
              </a:tblGrid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0.135335283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004469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1.64872127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118035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24.5325302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595484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18033.7449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411660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5.47394739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485953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66.6863310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578153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5EB76F-D4FB-BA6C-0B67-065A661FEA6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591407" y="3993032"/>
            <a:ext cx="2766692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4316D48-F6AA-F053-EA68-2821CFCD8EA6}"/>
              </a:ext>
            </a:extLst>
          </p:cNvPr>
          <p:cNvSpPr txBox="1"/>
          <p:nvPr/>
        </p:nvSpPr>
        <p:spPr>
          <a:xfrm>
            <a:off x="1802445" y="3428995"/>
            <a:ext cx="2344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Take Exponential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6920D1-BBC0-1EFA-BBC6-931DD822A11B}"/>
              </a:ext>
            </a:extLst>
          </p:cNvPr>
          <p:cNvGraphicFramePr>
            <a:graphicFrameLocks noGrp="1"/>
          </p:cNvGraphicFramePr>
          <p:nvPr/>
        </p:nvGraphicFramePr>
        <p:xfrm>
          <a:off x="9243426" y="1690688"/>
          <a:ext cx="2110374" cy="460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374">
                  <a:extLst>
                    <a:ext uri="{9D8B030D-6E8A-4147-A177-3AD203B41FA5}">
                      <a16:colId xmlns:a16="http://schemas.microsoft.com/office/drawing/2014/main" val="722411162"/>
                    </a:ext>
                  </a:extLst>
                </a:gridCol>
              </a:tblGrid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0.0000746380034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004469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0.0000909277026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118035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0.00135297982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595484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0.994568958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411660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0.000301890604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485953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0.00367778046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578153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A33B63-19D8-13E9-2225-4D14D58802E7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6508873" y="3993032"/>
            <a:ext cx="2734553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42E3810-14C3-F776-A4EC-867979E0DA12}"/>
              </a:ext>
            </a:extLst>
          </p:cNvPr>
          <p:cNvSpPr txBox="1"/>
          <p:nvPr/>
        </p:nvSpPr>
        <p:spPr>
          <a:xfrm>
            <a:off x="7133446" y="3428996"/>
            <a:ext cx="1485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Normalize</a:t>
            </a:r>
          </a:p>
        </p:txBody>
      </p:sp>
    </p:spTree>
    <p:extLst>
      <p:ext uri="{BB962C8B-B14F-4D97-AF65-F5344CB8AC3E}">
        <p14:creationId xmlns:p14="http://schemas.microsoft.com/office/powerpoint/2010/main" val="137668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1BA05-7638-0136-E7AA-B527B0596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SoftMax Layer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54B02C-464B-306C-A1CD-B723CE122F0E}"/>
              </a:ext>
            </a:extLst>
          </p:cNvPr>
          <p:cNvGraphicFramePr>
            <a:graphicFrameLocks noGrp="1"/>
          </p:cNvGraphicFramePr>
          <p:nvPr/>
        </p:nvGraphicFramePr>
        <p:xfrm>
          <a:off x="1364960" y="1690688"/>
          <a:ext cx="753207" cy="460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207">
                  <a:extLst>
                    <a:ext uri="{9D8B030D-6E8A-4147-A177-3AD203B41FA5}">
                      <a16:colId xmlns:a16="http://schemas.microsoft.com/office/drawing/2014/main" val="722411162"/>
                    </a:ext>
                  </a:extLst>
                </a:gridCol>
              </a:tblGrid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004469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118035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3.2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595484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9.8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411660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1.7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485953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4.2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57815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F0C801-8190-FE66-08C7-9C86C7817D49}"/>
              </a:ext>
            </a:extLst>
          </p:cNvPr>
          <p:cNvGraphicFramePr>
            <a:graphicFrameLocks noGrp="1"/>
          </p:cNvGraphicFramePr>
          <p:nvPr/>
        </p:nvGraphicFramePr>
        <p:xfrm>
          <a:off x="9225023" y="1598968"/>
          <a:ext cx="1602017" cy="460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017">
                  <a:extLst>
                    <a:ext uri="{9D8B030D-6E8A-4147-A177-3AD203B41FA5}">
                      <a16:colId xmlns:a16="http://schemas.microsoft.com/office/drawing/2014/main" val="722411162"/>
                    </a:ext>
                  </a:extLst>
                </a:gridCol>
              </a:tblGrid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-0.11494253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004469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0.02873563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118035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0.18390805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595484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0.56321839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411660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0.09770115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485953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0.24137931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578153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5EB76F-D4FB-BA6C-0B67-065A661FEA6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118167" y="3901312"/>
            <a:ext cx="7106856" cy="91720"/>
          </a:xfrm>
          <a:prstGeom prst="straightConnector1">
            <a:avLst/>
          </a:prstGeom>
          <a:ln w="7620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4316D48-F6AA-F053-EA68-2821CFCD8EA6}"/>
              </a:ext>
            </a:extLst>
          </p:cNvPr>
          <p:cNvSpPr txBox="1"/>
          <p:nvPr/>
        </p:nvSpPr>
        <p:spPr>
          <a:xfrm>
            <a:off x="4057948" y="2595876"/>
            <a:ext cx="32272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Take SoftMax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(take exponential, then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divide by the norm)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EE23EB-A2A2-EC2B-6CE3-D1B3A1DD1BD4}"/>
                  </a:ext>
                </a:extLst>
              </p:cNvPr>
              <p:cNvSpPr txBox="1"/>
              <p:nvPr/>
            </p:nvSpPr>
            <p:spPr>
              <a:xfrm>
                <a:off x="3923968" y="4098139"/>
                <a:ext cx="2892587" cy="11194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𝑜𝑢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EE23EB-A2A2-EC2B-6CE3-D1B3A1DD1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68" y="4098139"/>
                <a:ext cx="2892587" cy="11194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128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35A4-D8A7-EBBA-1095-BF26A087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</a:t>
            </a:r>
            <a:r>
              <a:rPr lang="fr-FR" dirty="0"/>
              <a:t>perceptron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506F2-F170-9A0B-C11A-FFE7BE2B740B}"/>
                  </a:ext>
                </a:extLst>
              </p:cNvPr>
              <p:cNvSpPr txBox="1"/>
              <p:nvPr/>
            </p:nvSpPr>
            <p:spPr>
              <a:xfrm>
                <a:off x="2862471" y="3462457"/>
                <a:ext cx="5480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506F2-F170-9A0B-C11A-FFE7BE2B7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471" y="3462457"/>
                <a:ext cx="548099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08343D-2595-6697-17C5-C3800AB12E5A}"/>
                  </a:ext>
                </a:extLst>
              </p:cNvPr>
              <p:cNvSpPr txBox="1"/>
              <p:nvPr/>
            </p:nvSpPr>
            <p:spPr>
              <a:xfrm>
                <a:off x="8910388" y="3462457"/>
                <a:ext cx="5548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08343D-2595-6697-17C5-C3800AB12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388" y="3462457"/>
                <a:ext cx="554832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08BC5108-E200-F61F-FB05-13DB73E4D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7884" y="1401763"/>
            <a:ext cx="3376232" cy="4775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6C7DE0-C8BD-A9C4-2FDA-3D10A42710C9}"/>
              </a:ext>
            </a:extLst>
          </p:cNvPr>
          <p:cNvSpPr txBox="1"/>
          <p:nvPr/>
        </p:nvSpPr>
        <p:spPr>
          <a:xfrm>
            <a:off x="838200" y="6204635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“any continuous function can be approximated by a 1 hidden layer perceptron” (with ReLU activation)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D58561-E49E-71DB-38CF-F025364B1139}"/>
              </a:ext>
            </a:extLst>
          </p:cNvPr>
          <p:cNvSpPr txBox="1"/>
          <p:nvPr/>
        </p:nvSpPr>
        <p:spPr>
          <a:xfrm>
            <a:off x="838200" y="6492875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… provided there are enough neurons in the middle layer!</a:t>
            </a:r>
          </a:p>
        </p:txBody>
      </p:sp>
    </p:spTree>
    <p:extLst>
      <p:ext uri="{BB962C8B-B14F-4D97-AF65-F5344CB8AC3E}">
        <p14:creationId xmlns:p14="http://schemas.microsoft.com/office/powerpoint/2010/main" val="95469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DFD1A-5438-2E61-2F4E-780EF3D3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292374-E8A8-1E0B-48A0-6FEFFBACAC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hidden layers (rectangular 1D-1D) preceptrons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neurons</a:t>
                </a:r>
              </a:p>
              <a:p>
                <a:endParaRPr lang="en-US" dirty="0"/>
              </a:p>
              <a:p>
                <a:r>
                  <a:rPr lang="en-US" b="1" dirty="0"/>
                  <a:t>Then:     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  ∃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𝓟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</m:d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292374-E8A8-1E0B-48A0-6FEFFBACAC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3980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F9EAA-ACED-F1E9-E631-B2EBD973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B64140-BBE3-E0AE-E14D-2E7EE36DC1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𝒞</m:t>
                    </m:r>
                    <m:d>
                      <m:d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𝒫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>
                  <a:solidFill>
                    <a:srgbClr val="C00000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>
                  <a:solidFill>
                    <a:srgbClr val="FFC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B64140-BBE3-E0AE-E14D-2E7EE36DC1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78EA49-D1D7-46A3-67E4-4D73F000C4E3}"/>
              </a:ext>
            </a:extLst>
          </p:cNvPr>
          <p:cNvCxnSpPr/>
          <p:nvPr/>
        </p:nvCxnSpPr>
        <p:spPr>
          <a:xfrm flipV="1">
            <a:off x="6959600" y="741680"/>
            <a:ext cx="0" cy="5171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E7EEC4-7992-229E-4DE2-7D75F3418AC5}"/>
              </a:ext>
            </a:extLst>
          </p:cNvPr>
          <p:cNvCxnSpPr>
            <a:cxnSpLocks/>
          </p:cNvCxnSpPr>
          <p:nvPr/>
        </p:nvCxnSpPr>
        <p:spPr>
          <a:xfrm>
            <a:off x="6177280" y="5201920"/>
            <a:ext cx="55067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462F3D-7736-0E43-297B-826D88837B8D}"/>
                  </a:ext>
                </a:extLst>
              </p:cNvPr>
              <p:cNvSpPr txBox="1"/>
              <p:nvPr/>
            </p:nvSpPr>
            <p:spPr>
              <a:xfrm>
                <a:off x="7119316" y="5543788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b="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462F3D-7736-0E43-297B-826D88837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316" y="5543788"/>
                <a:ext cx="3714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74E4C4-B7FD-B928-EACA-523D7ED94611}"/>
                  </a:ext>
                </a:extLst>
              </p:cNvPr>
              <p:cNvSpPr txBox="1"/>
              <p:nvPr/>
            </p:nvSpPr>
            <p:spPr>
              <a:xfrm>
                <a:off x="11256327" y="5543788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b="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74E4C4-B7FD-B928-EACA-523D7ED94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6327" y="5543788"/>
                <a:ext cx="36766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F66FADA-8CE6-22EF-292C-3DC9AF1F4A79}"/>
              </a:ext>
            </a:extLst>
          </p:cNvPr>
          <p:cNvSpPr/>
          <p:nvPr/>
        </p:nvSpPr>
        <p:spPr>
          <a:xfrm>
            <a:off x="7315200" y="1932973"/>
            <a:ext cx="4114800" cy="2824220"/>
          </a:xfrm>
          <a:custGeom>
            <a:avLst/>
            <a:gdLst>
              <a:gd name="connsiteX0" fmla="*/ 0 w 3982720"/>
              <a:gd name="connsiteY0" fmla="*/ 1930400 h 1930400"/>
              <a:gd name="connsiteX1" fmla="*/ 1127760 w 3982720"/>
              <a:gd name="connsiteY1" fmla="*/ 690880 h 1930400"/>
              <a:gd name="connsiteX2" fmla="*/ 2509520 w 3982720"/>
              <a:gd name="connsiteY2" fmla="*/ 1351280 h 1930400"/>
              <a:gd name="connsiteX3" fmla="*/ 3982720 w 398272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1930400">
                <a:moveTo>
                  <a:pt x="0" y="1930400"/>
                </a:moveTo>
                <a:cubicBezTo>
                  <a:pt x="354753" y="1358900"/>
                  <a:pt x="709507" y="787400"/>
                  <a:pt x="1127760" y="690880"/>
                </a:cubicBezTo>
                <a:cubicBezTo>
                  <a:pt x="1546013" y="594360"/>
                  <a:pt x="2033693" y="1466427"/>
                  <a:pt x="2509520" y="1351280"/>
                </a:cubicBezTo>
                <a:cubicBezTo>
                  <a:pt x="2985347" y="1236133"/>
                  <a:pt x="3484033" y="618066"/>
                  <a:pt x="3982720" y="0"/>
                </a:cubicBezTo>
              </a:path>
            </a:pathLst>
          </a:custGeom>
          <a:noFill/>
          <a:ln w="5715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133533D-248A-71A0-69FE-B917B5D29677}"/>
              </a:ext>
            </a:extLst>
          </p:cNvPr>
          <p:cNvCxnSpPr>
            <a:cxnSpLocks/>
            <a:stCxn id="16" idx="0"/>
            <a:endCxn id="16" idx="0"/>
          </p:cNvCxnSpPr>
          <p:nvPr/>
        </p:nvCxnSpPr>
        <p:spPr>
          <a:xfrm>
            <a:off x="7315200" y="47571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9395E47-8B1B-75DA-1AEE-2F9C3619071F}"/>
              </a:ext>
            </a:extLst>
          </p:cNvPr>
          <p:cNvGrpSpPr/>
          <p:nvPr/>
        </p:nvGrpSpPr>
        <p:grpSpPr>
          <a:xfrm>
            <a:off x="7315200" y="1932973"/>
            <a:ext cx="4114800" cy="2824219"/>
            <a:chOff x="7315200" y="1932973"/>
            <a:chExt cx="4114800" cy="282422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D2EA76B-2D27-F84F-120C-C6E089BF97BB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7315200" y="2943746"/>
              <a:ext cx="1165160" cy="181344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BFE5953-EEC6-D0AC-F66A-A3133B4F4A3E}"/>
                </a:ext>
              </a:extLst>
            </p:cNvPr>
            <p:cNvCxnSpPr>
              <a:cxnSpLocks/>
              <a:stCxn id="16" idx="2"/>
              <a:endCxn id="16" idx="1"/>
            </p:cNvCxnSpPr>
            <p:nvPr/>
          </p:nvCxnSpPr>
          <p:spPr>
            <a:xfrm flipH="1" flipV="1">
              <a:off x="8480360" y="2943746"/>
              <a:ext cx="1427584" cy="96618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3A0D5EF-645B-6069-8340-885892A4E67B}"/>
                </a:ext>
              </a:extLst>
            </p:cNvPr>
            <p:cNvCxnSpPr>
              <a:cxnSpLocks/>
              <a:stCxn id="16" idx="3"/>
              <a:endCxn id="16" idx="2"/>
            </p:cNvCxnSpPr>
            <p:nvPr/>
          </p:nvCxnSpPr>
          <p:spPr>
            <a:xfrm flipH="1">
              <a:off x="9907944" y="1932973"/>
              <a:ext cx="1522056" cy="19769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F0D392A-9A06-C371-6E49-EEC86A6C64DE}"/>
              </a:ext>
            </a:extLst>
          </p:cNvPr>
          <p:cNvCxnSpPr/>
          <p:nvPr/>
        </p:nvCxnSpPr>
        <p:spPr>
          <a:xfrm>
            <a:off x="7957820" y="3429000"/>
            <a:ext cx="0" cy="33274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AEDF50-97D4-31AF-8F0A-04E80D37D5C9}"/>
              </a:ext>
            </a:extLst>
          </p:cNvPr>
          <p:cNvCxnSpPr>
            <a:cxnSpLocks/>
          </p:cNvCxnSpPr>
          <p:nvPr/>
        </p:nvCxnSpPr>
        <p:spPr>
          <a:xfrm flipV="1">
            <a:off x="7305040" y="971788"/>
            <a:ext cx="0" cy="45720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3136CE-DEE5-DE82-1A70-B95A5E2CB3B7}"/>
              </a:ext>
            </a:extLst>
          </p:cNvPr>
          <p:cNvCxnSpPr>
            <a:cxnSpLocks/>
          </p:cNvCxnSpPr>
          <p:nvPr/>
        </p:nvCxnSpPr>
        <p:spPr>
          <a:xfrm flipV="1">
            <a:off x="11440160" y="971788"/>
            <a:ext cx="0" cy="45720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990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F9EAA-ACED-F1E9-E631-B2EBD973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B64140-BBE3-E0AE-E14D-2E7EE36DC1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𝒞</m:t>
                    </m:r>
                    <m:d>
                      <m:d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∃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𝒫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>
                  <a:solidFill>
                    <a:srgbClr val="C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.   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solidFill>
                    <a:srgbClr val="FFC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B64140-BBE3-E0AE-E14D-2E7EE36DC1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C285F45-E4AE-1E01-CC79-895E4DBAF5F3}"/>
              </a:ext>
            </a:extLst>
          </p:cNvPr>
          <p:cNvCxnSpPr/>
          <p:nvPr/>
        </p:nvCxnSpPr>
        <p:spPr>
          <a:xfrm flipV="1">
            <a:off x="6959600" y="741680"/>
            <a:ext cx="0" cy="5171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2D4E58-7FC4-5304-392D-25C5FC8BA6E1}"/>
              </a:ext>
            </a:extLst>
          </p:cNvPr>
          <p:cNvCxnSpPr>
            <a:cxnSpLocks/>
          </p:cNvCxnSpPr>
          <p:nvPr/>
        </p:nvCxnSpPr>
        <p:spPr>
          <a:xfrm>
            <a:off x="6177280" y="5201920"/>
            <a:ext cx="55067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05B05C-1D06-594C-D417-E258E0FCA2AD}"/>
                  </a:ext>
                </a:extLst>
              </p:cNvPr>
              <p:cNvSpPr txBox="1"/>
              <p:nvPr/>
            </p:nvSpPr>
            <p:spPr>
              <a:xfrm>
                <a:off x="7119316" y="5543788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b="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05B05C-1D06-594C-D417-E258E0FCA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316" y="5543788"/>
                <a:ext cx="37144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53267D-7915-FFC7-CC3F-AFDE776C09CB}"/>
                  </a:ext>
                </a:extLst>
              </p:cNvPr>
              <p:cNvSpPr txBox="1"/>
              <p:nvPr/>
            </p:nvSpPr>
            <p:spPr>
              <a:xfrm>
                <a:off x="11256327" y="5543788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b="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53267D-7915-FFC7-CC3F-AFDE776C0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6327" y="5543788"/>
                <a:ext cx="36766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376C5F0-2521-691F-9FA5-70DD9A6814F4}"/>
              </a:ext>
            </a:extLst>
          </p:cNvPr>
          <p:cNvSpPr/>
          <p:nvPr/>
        </p:nvSpPr>
        <p:spPr>
          <a:xfrm>
            <a:off x="7315200" y="1932973"/>
            <a:ext cx="4114800" cy="2824220"/>
          </a:xfrm>
          <a:custGeom>
            <a:avLst/>
            <a:gdLst>
              <a:gd name="connsiteX0" fmla="*/ 0 w 3982720"/>
              <a:gd name="connsiteY0" fmla="*/ 1930400 h 1930400"/>
              <a:gd name="connsiteX1" fmla="*/ 1127760 w 3982720"/>
              <a:gd name="connsiteY1" fmla="*/ 690880 h 1930400"/>
              <a:gd name="connsiteX2" fmla="*/ 2509520 w 3982720"/>
              <a:gd name="connsiteY2" fmla="*/ 1351280 h 1930400"/>
              <a:gd name="connsiteX3" fmla="*/ 3982720 w 398272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1930400">
                <a:moveTo>
                  <a:pt x="0" y="1930400"/>
                </a:moveTo>
                <a:cubicBezTo>
                  <a:pt x="354753" y="1358900"/>
                  <a:pt x="709507" y="787400"/>
                  <a:pt x="1127760" y="690880"/>
                </a:cubicBezTo>
                <a:cubicBezTo>
                  <a:pt x="1546013" y="594360"/>
                  <a:pt x="2033693" y="1466427"/>
                  <a:pt x="2509520" y="1351280"/>
                </a:cubicBezTo>
                <a:cubicBezTo>
                  <a:pt x="2985347" y="1236133"/>
                  <a:pt x="3484033" y="618066"/>
                  <a:pt x="3982720" y="0"/>
                </a:cubicBezTo>
              </a:path>
            </a:pathLst>
          </a:custGeom>
          <a:noFill/>
          <a:ln w="5715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EC4BA2-5C31-90F8-2570-B66856DED25D}"/>
              </a:ext>
            </a:extLst>
          </p:cNvPr>
          <p:cNvCxnSpPr>
            <a:cxnSpLocks/>
            <a:stCxn id="11" idx="0"/>
            <a:endCxn id="11" idx="0"/>
          </p:cNvCxnSpPr>
          <p:nvPr/>
        </p:nvCxnSpPr>
        <p:spPr>
          <a:xfrm>
            <a:off x="7315200" y="47571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A07A5B-773D-7F9B-0375-B962A07A78DF}"/>
              </a:ext>
            </a:extLst>
          </p:cNvPr>
          <p:cNvGrpSpPr/>
          <p:nvPr/>
        </p:nvGrpSpPr>
        <p:grpSpPr>
          <a:xfrm>
            <a:off x="7315200" y="1932973"/>
            <a:ext cx="4114800" cy="2824219"/>
            <a:chOff x="7315200" y="1932973"/>
            <a:chExt cx="4114800" cy="282422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EBCD2D1-F20D-E663-23B8-98B42D460F5E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flipV="1">
              <a:off x="7315200" y="2943746"/>
              <a:ext cx="1165160" cy="181344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E509C14-D2AD-6182-3EA9-226FC6121AB2}"/>
                </a:ext>
              </a:extLst>
            </p:cNvPr>
            <p:cNvCxnSpPr>
              <a:cxnSpLocks/>
              <a:stCxn id="11" idx="2"/>
              <a:endCxn id="11" idx="1"/>
            </p:cNvCxnSpPr>
            <p:nvPr/>
          </p:nvCxnSpPr>
          <p:spPr>
            <a:xfrm flipH="1" flipV="1">
              <a:off x="8480360" y="2943746"/>
              <a:ext cx="1427584" cy="96618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E2780E7-50D7-D400-0004-9D020DC3DA7A}"/>
                </a:ext>
              </a:extLst>
            </p:cNvPr>
            <p:cNvCxnSpPr>
              <a:cxnSpLocks/>
              <a:stCxn id="11" idx="3"/>
              <a:endCxn id="11" idx="2"/>
            </p:cNvCxnSpPr>
            <p:nvPr/>
          </p:nvCxnSpPr>
          <p:spPr>
            <a:xfrm flipH="1">
              <a:off x="9907944" y="1932973"/>
              <a:ext cx="1522056" cy="19769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39C694-1191-2BBD-D980-05C03F996141}"/>
              </a:ext>
            </a:extLst>
          </p:cNvPr>
          <p:cNvCxnSpPr/>
          <p:nvPr/>
        </p:nvCxnSpPr>
        <p:spPr>
          <a:xfrm>
            <a:off x="7957820" y="3429000"/>
            <a:ext cx="0" cy="33274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409FE7-DD5C-C495-2C04-FEAB1120E25B}"/>
              </a:ext>
            </a:extLst>
          </p:cNvPr>
          <p:cNvCxnSpPr>
            <a:cxnSpLocks/>
          </p:cNvCxnSpPr>
          <p:nvPr/>
        </p:nvCxnSpPr>
        <p:spPr>
          <a:xfrm flipV="1">
            <a:off x="7305040" y="971788"/>
            <a:ext cx="0" cy="45720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12AB64-4223-BAFA-108B-A5951DA8D22D}"/>
              </a:ext>
            </a:extLst>
          </p:cNvPr>
          <p:cNvCxnSpPr>
            <a:cxnSpLocks/>
          </p:cNvCxnSpPr>
          <p:nvPr/>
        </p:nvCxnSpPr>
        <p:spPr>
          <a:xfrm flipV="1">
            <a:off x="11440160" y="971788"/>
            <a:ext cx="0" cy="45720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197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60320-4690-2DB1-6243-2DF841AC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 wide networks are better?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6978F21-BE81-6EC5-6B80-FCB39C28D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143013" y="2042930"/>
            <a:ext cx="6048987" cy="427684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1E9FD03-B201-7307-FB1D-5DFD34604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504707"/>
            <a:ext cx="3784963" cy="5353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CFDF03-A0A9-C2AE-EDA7-A0826A8C8F69}"/>
              </a:ext>
            </a:extLst>
          </p:cNvPr>
          <p:cNvSpPr txBox="1"/>
          <p:nvPr/>
        </p:nvSpPr>
        <p:spPr>
          <a:xfrm>
            <a:off x="4004840" y="2857913"/>
            <a:ext cx="12442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3937C4-A928-76F5-24CD-8C3ADF74E144}"/>
              </a:ext>
            </a:extLst>
          </p:cNvPr>
          <p:cNvSpPr txBox="1"/>
          <p:nvPr/>
        </p:nvSpPr>
        <p:spPr>
          <a:xfrm>
            <a:off x="4320631" y="2732521"/>
            <a:ext cx="61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en-US" sz="16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091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DFD1A-5438-2E61-2F4E-780EF3D3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292374-E8A8-1E0B-48A0-6FEFFBACAC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204048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layers preceptrons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neurons on each layer</a:t>
                </a: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∃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.: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ℕ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∃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   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~ 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endParaRPr lang="en-US" sz="100" dirty="0"/>
              </a:p>
              <a:p>
                <a:pPr marL="0" indent="0" algn="ctr">
                  <a:buNone/>
                </a:pPr>
                <a:r>
                  <a:rPr lang="en-US" dirty="0"/>
                  <a:t>BUT </a:t>
                </a:r>
              </a:p>
              <a:p>
                <a:pPr marL="0" indent="0" algn="ctr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ℕ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∃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   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292374-E8A8-1E0B-48A0-6FEFFBACAC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204048" cy="4351338"/>
              </a:xfrm>
              <a:blipFill>
                <a:blip r:embed="rId3"/>
                <a:stretch>
                  <a:fillRect t="-2241" r="-4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BF09BD-9D1F-8E5A-951C-07F811411431}"/>
                  </a:ext>
                </a:extLst>
              </p:cNvPr>
              <p:cNvSpPr txBox="1"/>
              <p:nvPr/>
            </p:nvSpPr>
            <p:spPr>
              <a:xfrm>
                <a:off x="8890006" y="2587386"/>
                <a:ext cx="3072380" cy="858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chemeClr val="bg1">
                        <a:lumMod val="50000"/>
                      </a:schemeClr>
                    </a:solidFill>
                  </a:rPr>
                  <a:t> neurons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  <m:r>
                      <a:rPr lang="en-US" sz="24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bg1">
                        <a:lumMod val="50000"/>
                      </a:schemeClr>
                    </a:solidFill>
                  </a:rPr>
                  <a:t> parameters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BF09BD-9D1F-8E5A-951C-07F811411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06" y="2587386"/>
                <a:ext cx="3072380" cy="858825"/>
              </a:xfrm>
              <a:prstGeom prst="rect">
                <a:avLst/>
              </a:prstGeom>
              <a:blipFill>
                <a:blip r:embed="rId4"/>
                <a:stretch>
                  <a:fillRect l="-397" t="-4255" r="-2183" b="-15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DD94420-657F-7C61-F2E3-2DF58A3C801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983846" y="3016799"/>
            <a:ext cx="906160" cy="60854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09DFEF-F7E5-56D9-B9F6-CD2764402964}"/>
                  </a:ext>
                </a:extLst>
              </p:cNvPr>
              <p:cNvSpPr txBox="1"/>
              <p:nvPr/>
            </p:nvSpPr>
            <p:spPr>
              <a:xfrm>
                <a:off x="8980674" y="4207972"/>
                <a:ext cx="2823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400" b="1" dirty="0">
                    <a:solidFill>
                      <a:schemeClr val="bg1">
                        <a:lumMod val="50000"/>
                      </a:schemeClr>
                    </a:solidFill>
                  </a:rPr>
                  <a:t> neurons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4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400" b="1" dirty="0">
                    <a:solidFill>
                      <a:schemeClr val="bg1">
                        <a:lumMod val="50000"/>
                      </a:schemeClr>
                    </a:solidFill>
                  </a:rPr>
                  <a:t> parameters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09DFEF-F7E5-56D9-B9F6-CD2764402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674" y="4207972"/>
                <a:ext cx="2823402" cy="830997"/>
              </a:xfrm>
              <a:prstGeom prst="rect">
                <a:avLst/>
              </a:prstGeom>
              <a:blipFill>
                <a:blip r:embed="rId5"/>
                <a:stretch>
                  <a:fillRect l="-648" t="-5839" r="-2592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EBE5EE-06FD-56F0-70CD-C75DD8346ECF}"/>
              </a:ext>
            </a:extLst>
          </p:cNvPr>
          <p:cNvCxnSpPr>
            <a:cxnSpLocks/>
          </p:cNvCxnSpPr>
          <p:nvPr/>
        </p:nvCxnSpPr>
        <p:spPr>
          <a:xfrm flipH="1">
            <a:off x="7983846" y="4512243"/>
            <a:ext cx="906160" cy="60854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75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1141</Words>
  <Application>Microsoft Office PowerPoint</Application>
  <PresentationFormat>Widescreen</PresentationFormat>
  <Paragraphs>271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Layers Types</vt:lpstr>
      <vt:lpstr>Preceptrons</vt:lpstr>
      <vt:lpstr>1D perceptron</vt:lpstr>
      <vt:lpstr>1D perceptron</vt:lpstr>
      <vt:lpstr>Theorem</vt:lpstr>
      <vt:lpstr>Proof</vt:lpstr>
      <vt:lpstr>Goal</vt:lpstr>
      <vt:lpstr>So… wide networks are better?</vt:lpstr>
      <vt:lpstr>Theorem</vt:lpstr>
      <vt:lpstr>So… deep networks are better?</vt:lpstr>
      <vt:lpstr>Convolutional layer</vt:lpstr>
      <vt:lpstr>What is wrong with dense layers?</vt:lpstr>
      <vt:lpstr>Where is Wally?</vt:lpstr>
      <vt:lpstr>What is a convolution?</vt:lpstr>
      <vt:lpstr>What if image is RGB?</vt:lpstr>
      <vt:lpstr>Plain Convolution</vt:lpstr>
      <vt:lpstr>Padding</vt:lpstr>
      <vt:lpstr>Striding</vt:lpstr>
      <vt:lpstr>Dilation</vt:lpstr>
      <vt:lpstr>Group convolution</vt:lpstr>
      <vt:lpstr>Convolution output formula: plain</vt:lpstr>
      <vt:lpstr>Convolution output formula: padding</vt:lpstr>
      <vt:lpstr>Convolution output formula: striding</vt:lpstr>
      <vt:lpstr>Convolution output formula: dilation</vt:lpstr>
      <vt:lpstr>Convolution output formula: bias</vt:lpstr>
      <vt:lpstr>Pooling layer</vt:lpstr>
      <vt:lpstr>Max pooling output formula</vt:lpstr>
      <vt:lpstr>Comparison with dense</vt:lpstr>
      <vt:lpstr>SoftMax Layer</vt:lpstr>
      <vt:lpstr>SoftMax Layer</vt:lpstr>
      <vt:lpstr>SoftMax Layer</vt:lpstr>
      <vt:lpstr>SoftMax Layer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Architectures Basics</dc:title>
  <dc:creator>Paul Dubois</dc:creator>
  <cp:lastModifiedBy>Paul Dubois</cp:lastModifiedBy>
  <cp:revision>91</cp:revision>
  <dcterms:created xsi:type="dcterms:W3CDTF">2023-01-15T14:45:01Z</dcterms:created>
  <dcterms:modified xsi:type="dcterms:W3CDTF">2024-01-15T07:52:54Z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2024-01-15T07:45:46Z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ecdec078-0652-4bbf-a6c3-e7d8705b9202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